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57" r:id="rId4"/>
    <p:sldId id="260" r:id="rId5"/>
    <p:sldId id="259" r:id="rId6"/>
    <p:sldId id="262" r:id="rId7"/>
    <p:sldId id="264" r:id="rId8"/>
    <p:sldId id="265" r:id="rId9"/>
    <p:sldId id="266" r:id="rId10"/>
    <p:sldId id="267" r:id="rId11"/>
    <p:sldId id="268" r:id="rId12"/>
    <p:sldId id="269" r:id="rId13"/>
    <p:sldId id="271" r:id="rId14"/>
    <p:sldId id="272" r:id="rId15"/>
    <p:sldId id="270" r:id="rId16"/>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05496-DDA6-4D62-A935-03A0CB9977D4}">
          <p14:sldIdLst>
            <p14:sldId id="256"/>
            <p14:sldId id="273"/>
            <p14:sldId id="257"/>
          </p14:sldIdLst>
        </p14:section>
        <p14:section name="Untitled Section" id="{4A8F8D5E-F6AF-4D6E-845D-469EBBE05E04}">
          <p14:sldIdLst>
            <p14:sldId id="260"/>
            <p14:sldId id="259"/>
            <p14:sldId id="262"/>
            <p14:sldId id="264"/>
            <p14:sldId id="265"/>
            <p14:sldId id="266"/>
            <p14:sldId id="267"/>
            <p14:sldId id="268"/>
            <p14:sldId id="269"/>
            <p14:sldId id="271"/>
            <p14:sldId id="272"/>
            <p14:sldId id="27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58" d="100"/>
          <a:sy n="58" d="100"/>
        </p:scale>
        <p:origin x="1286" y="67"/>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E6F46D-5C81-4918-BFA9-E5FEAF16EAA3}" type="slidenum">
              <a:rPr lang="en-IE" smtClean="0"/>
              <a:pPr/>
              <a:t>‹#›</a:t>
            </a:fld>
            <a:endParaRPr lang="en-IE"/>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1"/>
            <a:ext cx="1543050" cy="5983111"/>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E6F46D-5C81-4918-BFA9-E5FEAF16EAA3}" type="slidenum">
              <a:rPr lang="en-IE" smtClean="0"/>
              <a:pPr/>
              <a:t>‹#›</a:t>
            </a:fld>
            <a:endParaRPr lang="en-IE"/>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79"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6" y="5450083"/>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3"/>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7"/>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025524" y="1916598"/>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E6F46D-5C81-4918-BFA9-E5FEAF16EAA3}" type="slidenum">
              <a:rPr lang="en-IE" smtClean="0"/>
              <a:pPr/>
              <a:t>‹#›</a:t>
            </a:fld>
            <a:endParaRPr lang="en-IE"/>
          </a:p>
        </p:txBody>
      </p:sp>
      <p:sp>
        <p:nvSpPr>
          <p:cNvPr id="9" name="Content Placeholder 8"/>
          <p:cNvSpPr>
            <a:spLocks noGrp="1"/>
          </p:cNvSpPr>
          <p:nvPr>
            <p:ph sz="quarter" idx="13"/>
          </p:nvPr>
        </p:nvSpPr>
        <p:spPr>
          <a:xfrm>
            <a:off x="507491" y="3572256"/>
            <a:ext cx="2866644" cy="459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483864" y="3572256"/>
            <a:ext cx="2866644" cy="459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4572001"/>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4572001"/>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5"/>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AE6F46D-5C81-4918-BFA9-E5FEAF16EAA3}"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E6F46D-5C81-4918-BFA9-E5FEAF16EAA3}" type="slidenum">
              <a:rPr lang="en-IE" smtClean="0"/>
              <a:pPr/>
              <a:t>‹#›</a:t>
            </a:fld>
            <a:endParaRPr lang="en-IE"/>
          </a:p>
        </p:txBody>
      </p:sp>
      <p:sp>
        <p:nvSpPr>
          <p:cNvPr id="4" name="Text Placeholder 3"/>
          <p:cNvSpPr>
            <a:spLocks noGrp="1"/>
          </p:cNvSpPr>
          <p:nvPr>
            <p:ph type="body" sz="half" idx="2"/>
          </p:nvPr>
        </p:nvSpPr>
        <p:spPr>
          <a:xfrm>
            <a:off x="685800" y="4775201"/>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651250" y="3714045"/>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BBDC6C-5AEA-4182-9E54-D88213F34201}" type="datetimeFigureOut">
              <a:rPr lang="en-IE" smtClean="0"/>
              <a:pPr/>
              <a:t>18/04/2023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E6F46D-5C81-4918-BFA9-E5FEAF16EAA3}" type="slidenum">
              <a:rPr lang="en-IE" smtClean="0"/>
              <a:pPr/>
              <a:t>‹#›</a:t>
            </a:fld>
            <a:endParaRPr lang="en-IE"/>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39"/>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3872754" y="8333553"/>
            <a:ext cx="2840018" cy="486833"/>
          </a:xfrm>
          <a:prstGeom prst="rect">
            <a:avLst/>
          </a:prstGeom>
        </p:spPr>
        <p:txBody>
          <a:bodyPr vert="horz" lIns="91440" tIns="45720" rIns="91440" bIns="45720" rtlCol="0" anchor="ctr"/>
          <a:lstStyle>
            <a:lvl1pPr algn="r">
              <a:defRPr sz="1000">
                <a:solidFill>
                  <a:schemeClr val="tx2"/>
                </a:solidFill>
              </a:defRPr>
            </a:lvl1pPr>
          </a:lstStyle>
          <a:p>
            <a:fld id="{A7BBDC6C-5AEA-4182-9E54-D88213F34201}" type="datetimeFigureOut">
              <a:rPr lang="en-IE" smtClean="0"/>
              <a:pPr/>
              <a:t>18/04/2023</a:t>
            </a:fld>
            <a:endParaRPr lang="en-IE"/>
          </a:p>
        </p:txBody>
      </p:sp>
      <p:sp>
        <p:nvSpPr>
          <p:cNvPr id="5" name="Footer Placeholder 4"/>
          <p:cNvSpPr>
            <a:spLocks noGrp="1"/>
          </p:cNvSpPr>
          <p:nvPr>
            <p:ph type="ftr" sz="quarter" idx="3"/>
          </p:nvPr>
        </p:nvSpPr>
        <p:spPr>
          <a:xfrm>
            <a:off x="145229" y="8333553"/>
            <a:ext cx="2840018" cy="486833"/>
          </a:xfrm>
          <a:prstGeom prst="rect">
            <a:avLst/>
          </a:prstGeom>
        </p:spPr>
        <p:txBody>
          <a:bodyPr vert="horz" lIns="91440" tIns="45720" rIns="9144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2993316" y="8333552"/>
            <a:ext cx="871370" cy="486833"/>
          </a:xfrm>
          <a:prstGeom prst="rect">
            <a:avLst/>
          </a:prstGeom>
        </p:spPr>
        <p:txBody>
          <a:bodyPr vert="horz" lIns="91440" tIns="45720" rIns="91440" bIns="45720" rtlCol="0" anchor="ctr"/>
          <a:lstStyle>
            <a:lvl1pPr algn="ctr">
              <a:defRPr sz="1000">
                <a:solidFill>
                  <a:schemeClr val="tx2"/>
                </a:solidFill>
              </a:defRPr>
            </a:lvl1pPr>
          </a:lstStyle>
          <a:p>
            <a:fld id="{9AE6F46D-5C81-4918-BFA9-E5FEAF16EAA3}" type="slidenum">
              <a:rPr lang="en-IE" smtClean="0"/>
              <a:pPr/>
              <a:t>‹#›</a:t>
            </a:fld>
            <a:endParaRPr lang="en-IE"/>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ldtownns.ie/" TargetMode="External"/><Relationship Id="rId2" Type="http://schemas.openxmlformats.org/officeDocument/2006/relationships/hyperlink" Target="mailto:oldtownns@gmail.com"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farrellschoolwear.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76" y="1787692"/>
            <a:ext cx="5829300" cy="1960033"/>
          </a:xfrm>
        </p:spPr>
        <p:txBody>
          <a:bodyPr/>
          <a:lstStyle/>
          <a:p>
            <a:r>
              <a:rPr lang="en-IE" b="1" dirty="0">
                <a:latin typeface="Bradley Hand ITC" panose="03070402050302030203" pitchFamily="66" charset="0"/>
              </a:rPr>
              <a:t>St Mary’s NS, Oldtown</a:t>
            </a:r>
          </a:p>
        </p:txBody>
      </p:sp>
      <p:sp>
        <p:nvSpPr>
          <p:cNvPr id="3" name="Subtitle 2"/>
          <p:cNvSpPr>
            <a:spLocks noGrp="1"/>
          </p:cNvSpPr>
          <p:nvPr>
            <p:ph type="subTitle" idx="1"/>
          </p:nvPr>
        </p:nvSpPr>
        <p:spPr>
          <a:xfrm>
            <a:off x="998730" y="4283968"/>
            <a:ext cx="4800600" cy="2336800"/>
          </a:xfrm>
        </p:spPr>
        <p:txBody>
          <a:bodyPr>
            <a:noAutofit/>
          </a:bodyPr>
          <a:lstStyle/>
          <a:p>
            <a:r>
              <a:rPr lang="en-IE" sz="5400" b="1" dirty="0">
                <a:latin typeface="Bradley Hand ITC" panose="03070402050302030203" pitchFamily="66" charset="0"/>
              </a:rPr>
              <a:t>Junior Infants</a:t>
            </a:r>
          </a:p>
          <a:p>
            <a:r>
              <a:rPr lang="en-IE" sz="5400" b="1" dirty="0">
                <a:latin typeface="Bradley Hand ITC" panose="03070402050302030203" pitchFamily="66" charset="0"/>
              </a:rPr>
              <a:t>Information Booklet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827584"/>
            <a:ext cx="35433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87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Bradley Hand ITC" panose="03070402050302030203" pitchFamily="66" charset="0"/>
              </a:rPr>
              <a:t>Contact and Communication</a:t>
            </a:r>
          </a:p>
        </p:txBody>
      </p:sp>
      <p:sp>
        <p:nvSpPr>
          <p:cNvPr id="3" name="Rectangle 2"/>
          <p:cNvSpPr/>
          <p:nvPr/>
        </p:nvSpPr>
        <p:spPr>
          <a:xfrm>
            <a:off x="188640" y="3707904"/>
            <a:ext cx="6408712" cy="4893647"/>
          </a:xfrm>
          <a:prstGeom prst="rect">
            <a:avLst/>
          </a:prstGeom>
        </p:spPr>
        <p:txBody>
          <a:bodyPr wrap="square">
            <a:spAutoFit/>
          </a:bodyPr>
          <a:lstStyle/>
          <a:p>
            <a:r>
              <a:rPr lang="en-IE" sz="2400" dirty="0"/>
              <a:t>We communicate with parents mostly via email. Our email address is </a:t>
            </a:r>
            <a:r>
              <a:rPr lang="en-IE" sz="2400" u="sng" dirty="0">
                <a:hlinkClick r:id="rId2"/>
              </a:rPr>
              <a:t>oldtownns@gmail.com</a:t>
            </a:r>
            <a:r>
              <a:rPr lang="en-IE" sz="2400" dirty="0"/>
              <a:t>. Please ensure the school has an up-to-date email address for you! Information can also be found on our </a:t>
            </a:r>
            <a:r>
              <a:rPr lang="en-IE" sz="2400" dirty="0" smtClean="0"/>
              <a:t>website, Facebook and Instagram. </a:t>
            </a:r>
            <a:r>
              <a:rPr lang="en-IE" sz="2400" dirty="0"/>
              <a:t>We use Facebook quite frequently to share photos of what the children are getting up to in school.</a:t>
            </a:r>
          </a:p>
          <a:p>
            <a:r>
              <a:rPr lang="en-IE" sz="2400" dirty="0" smtClean="0"/>
              <a:t>Phone</a:t>
            </a:r>
            <a:r>
              <a:rPr lang="en-IE" sz="2400" dirty="0"/>
              <a:t>: 01-8432060</a:t>
            </a:r>
          </a:p>
          <a:p>
            <a:r>
              <a:rPr lang="en-IE" sz="2400" dirty="0" smtClean="0"/>
              <a:t>Website</a:t>
            </a:r>
            <a:r>
              <a:rPr lang="en-IE" sz="2400" dirty="0"/>
              <a:t>: </a:t>
            </a:r>
            <a:r>
              <a:rPr lang="en-IE" sz="2400" u="sng" dirty="0">
                <a:hlinkClick r:id="rId3"/>
              </a:rPr>
              <a:t>www.oldtownns.ie</a:t>
            </a:r>
            <a:endParaRPr lang="en-IE" sz="2400" dirty="0"/>
          </a:p>
          <a:p>
            <a:r>
              <a:rPr lang="en-IE" sz="2400" dirty="0" smtClean="0"/>
              <a:t>Facebook</a:t>
            </a:r>
            <a:r>
              <a:rPr lang="en-IE" sz="2400" dirty="0"/>
              <a:t>: Oldtown National </a:t>
            </a:r>
            <a:r>
              <a:rPr lang="en-IE" sz="2400" dirty="0" smtClean="0"/>
              <a:t>School</a:t>
            </a:r>
          </a:p>
          <a:p>
            <a:r>
              <a:rPr lang="en-US" sz="2400" dirty="0" smtClean="0"/>
              <a:t>Instagram: </a:t>
            </a:r>
            <a:r>
              <a:rPr lang="en-US" sz="2400" dirty="0" err="1" smtClean="0"/>
              <a:t>oldtown_n.s</a:t>
            </a:r>
            <a:endParaRPr lang="en-IE" sz="2400" dirty="0" smtClean="0"/>
          </a:p>
          <a:p>
            <a:endParaRPr lang="en-IE" sz="2400" dirty="0"/>
          </a:p>
        </p:txBody>
      </p:sp>
      <p:pic>
        <p:nvPicPr>
          <p:cNvPr id="4099" name="Picture 3" descr="C:\Users\Teresa Smith\Desktop\pi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077" y="6588224"/>
            <a:ext cx="14382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4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1104"/>
            <a:ext cx="6172200" cy="2464712"/>
          </a:xfrm>
        </p:spPr>
        <p:txBody>
          <a:bodyPr>
            <a:normAutofit/>
          </a:bodyPr>
          <a:lstStyle/>
          <a:p>
            <a:r>
              <a:rPr lang="en-IE" dirty="0">
                <a:latin typeface="Bradley Hand ITC" panose="03070402050302030203" pitchFamily="66" charset="0"/>
              </a:rPr>
              <a:t>A Day in the Life of a Junior Infant</a:t>
            </a:r>
            <a:br>
              <a:rPr lang="en-IE" dirty="0">
                <a:latin typeface="Bradley Hand ITC" panose="03070402050302030203" pitchFamily="66" charset="0"/>
              </a:rPr>
            </a:br>
            <a:r>
              <a:rPr lang="en-IE" dirty="0">
                <a:latin typeface="Bradley Hand ITC" panose="03070402050302030203" pitchFamily="66" charset="0"/>
              </a:rPr>
              <a:t>                                 </a:t>
            </a:r>
            <a:r>
              <a:rPr lang="en-IE" sz="2000" dirty="0">
                <a:latin typeface="Bradley Hand ITC" panose="03070402050302030203" pitchFamily="66" charset="0"/>
              </a:rPr>
              <a:t> Ms </a:t>
            </a:r>
            <a:r>
              <a:rPr lang="en-IE" sz="2000" dirty="0" smtClean="0">
                <a:latin typeface="Bradley Hand ITC" panose="03070402050302030203" pitchFamily="66" charset="0"/>
              </a:rPr>
              <a:t>Comer</a:t>
            </a:r>
            <a:endParaRPr lang="en-IE" dirty="0">
              <a:latin typeface="Bradley Hand ITC" panose="03070402050302030203" pitchFamily="66" charset="0"/>
            </a:endParaRPr>
          </a:p>
        </p:txBody>
      </p:sp>
      <p:sp>
        <p:nvSpPr>
          <p:cNvPr id="3" name="Rectangle 2"/>
          <p:cNvSpPr/>
          <p:nvPr/>
        </p:nvSpPr>
        <p:spPr>
          <a:xfrm>
            <a:off x="188640" y="3707904"/>
            <a:ext cx="6552728" cy="4801314"/>
          </a:xfrm>
          <a:prstGeom prst="rect">
            <a:avLst/>
          </a:prstGeom>
        </p:spPr>
        <p:txBody>
          <a:bodyPr wrap="square">
            <a:spAutoFit/>
          </a:bodyPr>
          <a:lstStyle/>
          <a:p>
            <a:r>
              <a:rPr lang="en-IE" dirty="0"/>
              <a:t>I know every parent will ask their child ‘What did you do in school today?’ and the usual answer you get is ‘nothing’, but I can assure you that is not </a:t>
            </a:r>
            <a:r>
              <a:rPr lang="en-IE" dirty="0" smtClean="0"/>
              <a:t>true </a:t>
            </a:r>
            <a:r>
              <a:rPr lang="en-IE" dirty="0"/>
              <a:t>:) Here is a little overview of a typical day in Junior Infants. </a:t>
            </a:r>
          </a:p>
          <a:p>
            <a:r>
              <a:rPr lang="en-IE" dirty="0"/>
              <a:t> </a:t>
            </a:r>
          </a:p>
          <a:p>
            <a:r>
              <a:rPr lang="en-IE" dirty="0"/>
              <a:t>When the children leave you in the morning they come to their line. Chances are it is a race to get the bag down on the line and then run over quickly to see what their friends are up to! Drop off time is between 8:50 and 9am. Children have a few minutes, supervised by a staff member, on yard during this drop-off time. The bell rings at 9, they line up and wait for their teacher to greet them and bring them into their classroom.</a:t>
            </a:r>
          </a:p>
          <a:p>
            <a:r>
              <a:rPr lang="en-IE" dirty="0"/>
              <a:t> </a:t>
            </a:r>
          </a:p>
          <a:p>
            <a:r>
              <a:rPr lang="en-IE" dirty="0"/>
              <a:t>Junior Infants </a:t>
            </a:r>
            <a:r>
              <a:rPr lang="en-IE" dirty="0" smtClean="0"/>
              <a:t>are </a:t>
            </a:r>
            <a:r>
              <a:rPr lang="en-IE" dirty="0"/>
              <a:t>in the same room as Senior </a:t>
            </a:r>
            <a:r>
              <a:rPr lang="en-IE" dirty="0" smtClean="0"/>
              <a:t>Infants. The </a:t>
            </a:r>
            <a:r>
              <a:rPr lang="en-IE" dirty="0"/>
              <a:t>Infants curriculum is very hands on, fun and they will learn a lot through guided discovery and getting stuck in. When they tell you all they did was play, there is purpose to this ‘play’! </a:t>
            </a:r>
          </a:p>
        </p:txBody>
      </p:sp>
    </p:spTree>
    <p:extLst>
      <p:ext uri="{BB962C8B-B14F-4D97-AF65-F5344CB8AC3E}">
        <p14:creationId xmlns:p14="http://schemas.microsoft.com/office/powerpoint/2010/main" val="7206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2483768"/>
            <a:ext cx="6480720" cy="6463308"/>
          </a:xfrm>
          <a:prstGeom prst="rect">
            <a:avLst/>
          </a:prstGeom>
        </p:spPr>
        <p:txBody>
          <a:bodyPr wrap="square">
            <a:spAutoFit/>
          </a:bodyPr>
          <a:lstStyle/>
          <a:p>
            <a:r>
              <a:rPr lang="en-IE" dirty="0"/>
              <a:t>Each morning we focus on Aistear, English and Maths. One lovely part of the infants curriculum is Aistear. </a:t>
            </a:r>
          </a:p>
          <a:p>
            <a:r>
              <a:rPr lang="en-IE" dirty="0"/>
              <a:t> </a:t>
            </a:r>
          </a:p>
          <a:p>
            <a:r>
              <a:rPr lang="en-IE" dirty="0"/>
              <a:t>Then it is time for a well deserved snack break. Our little break is usually our fruit break, the children get lots of time to eat their snack and then it is time to go out and play for our 15 minute yard! The infants play on the soft play area outside and have a variety of outside equipment to keep them entertained and have fun with their friends.</a:t>
            </a:r>
          </a:p>
          <a:p>
            <a:r>
              <a:rPr lang="en-IE" dirty="0"/>
              <a:t> </a:t>
            </a:r>
          </a:p>
          <a:p>
            <a:r>
              <a:rPr lang="en-IE" dirty="0"/>
              <a:t>After yard we cover a wide range of subjects such as Irish, SESE, PE and Art to name a few. We cover a range of activities in these subjects and you usually will find us colouring, writing, reading, playing games, dancing, cutting or sticking something. We also have a lovely interactive whiteboard (or the ‘big TV’ which it is commonly named) which enhances lessons and lets us explore our subjects! </a:t>
            </a:r>
          </a:p>
          <a:p>
            <a:r>
              <a:rPr lang="en-IE" dirty="0"/>
              <a:t> </a:t>
            </a:r>
          </a:p>
          <a:p>
            <a:r>
              <a:rPr lang="en-IE" dirty="0"/>
              <a:t>Then it is lunch time, we say our prayers and take out our lunch. After eating, we go outside for our ‘big yard’ break! When we come back in we have just enough time for some oral language lessons or a story before the children pack up and are back with you :) </a:t>
            </a:r>
          </a:p>
        </p:txBody>
      </p:sp>
    </p:spTree>
    <p:extLst>
      <p:ext uri="{BB962C8B-B14F-4D97-AF65-F5344CB8AC3E}">
        <p14:creationId xmlns:p14="http://schemas.microsoft.com/office/powerpoint/2010/main" val="391200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1" y="2316856"/>
            <a:ext cx="6626789"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917693" y="0"/>
            <a:ext cx="6172200" cy="1670050"/>
          </a:xfrm>
        </p:spPr>
        <p:txBody>
          <a:bodyPr/>
          <a:lstStyle/>
          <a:p>
            <a:r>
              <a:rPr lang="en-IE" dirty="0">
                <a:latin typeface="Bradley Hand ITC" panose="03070402050302030203" pitchFamily="66" charset="0"/>
              </a:rPr>
              <a:t>Subjects</a:t>
            </a:r>
          </a:p>
        </p:txBody>
      </p:sp>
      <p:sp>
        <p:nvSpPr>
          <p:cNvPr id="3" name="Rectangle 2"/>
          <p:cNvSpPr/>
          <p:nvPr/>
        </p:nvSpPr>
        <p:spPr>
          <a:xfrm>
            <a:off x="1196750" y="4063367"/>
            <a:ext cx="2520281" cy="3447098"/>
          </a:xfrm>
          <a:prstGeom prst="rect">
            <a:avLst/>
          </a:prstGeom>
        </p:spPr>
        <p:txBody>
          <a:bodyPr wrap="square">
            <a:spAutoFit/>
          </a:bodyPr>
          <a:lstStyle/>
          <a:p>
            <a:pPr marL="457200" indent="-457200">
              <a:buFont typeface="Arial" panose="020B0604020202020204" pitchFamily="34" charset="0"/>
              <a:buChar char="•"/>
            </a:pPr>
            <a:r>
              <a:rPr lang="en-IE" sz="3200" dirty="0"/>
              <a:t>Irish</a:t>
            </a:r>
          </a:p>
          <a:p>
            <a:pPr marL="457200" indent="-457200">
              <a:buFont typeface="Arial" panose="020B0604020202020204" pitchFamily="34" charset="0"/>
              <a:buChar char="•"/>
            </a:pPr>
            <a:r>
              <a:rPr lang="en-IE" sz="3200" dirty="0"/>
              <a:t>English</a:t>
            </a:r>
          </a:p>
          <a:p>
            <a:pPr marL="457200" indent="-457200">
              <a:buFont typeface="Arial" panose="020B0604020202020204" pitchFamily="34" charset="0"/>
              <a:buChar char="•"/>
            </a:pPr>
            <a:r>
              <a:rPr lang="en-IE" sz="3200" dirty="0"/>
              <a:t>Maths</a:t>
            </a:r>
          </a:p>
          <a:p>
            <a:pPr marL="457200" indent="-457200">
              <a:buFont typeface="Arial" panose="020B0604020202020204" pitchFamily="34" charset="0"/>
              <a:buChar char="•"/>
            </a:pPr>
            <a:r>
              <a:rPr lang="en-IE" sz="3000" dirty="0"/>
              <a:t>Geography</a:t>
            </a:r>
          </a:p>
          <a:p>
            <a:pPr marL="457200" indent="-457200">
              <a:buFont typeface="Arial" panose="020B0604020202020204" pitchFamily="34" charset="0"/>
              <a:buChar char="•"/>
            </a:pPr>
            <a:r>
              <a:rPr lang="en-IE" sz="3200" dirty="0"/>
              <a:t>History</a:t>
            </a:r>
          </a:p>
          <a:p>
            <a:pPr marL="457200" indent="-457200">
              <a:buFont typeface="Arial" panose="020B0604020202020204" pitchFamily="34" charset="0"/>
              <a:buChar char="•"/>
            </a:pPr>
            <a:r>
              <a:rPr lang="en-IE" sz="3200" dirty="0"/>
              <a:t>Science</a:t>
            </a:r>
          </a:p>
          <a:p>
            <a:pPr marL="457200" indent="-457200">
              <a:buFont typeface="Arial" panose="020B0604020202020204" pitchFamily="34" charset="0"/>
              <a:buChar char="•"/>
            </a:pPr>
            <a:endParaRPr lang="en-IE" sz="2800" dirty="0"/>
          </a:p>
        </p:txBody>
      </p:sp>
      <p:sp>
        <p:nvSpPr>
          <p:cNvPr id="4" name="Rectangle 3"/>
          <p:cNvSpPr/>
          <p:nvPr/>
        </p:nvSpPr>
        <p:spPr>
          <a:xfrm>
            <a:off x="2492896" y="3632480"/>
            <a:ext cx="3888432" cy="430887"/>
          </a:xfrm>
          <a:prstGeom prst="rect">
            <a:avLst/>
          </a:prstGeom>
        </p:spPr>
        <p:txBody>
          <a:bodyPr wrap="square">
            <a:spAutoFit/>
          </a:bodyPr>
          <a:lstStyle/>
          <a:p>
            <a:pPr algn="ctr"/>
            <a:r>
              <a:rPr lang="en-IE" sz="2200" dirty="0"/>
              <a:t>. </a:t>
            </a:r>
          </a:p>
        </p:txBody>
      </p:sp>
      <p:sp>
        <p:nvSpPr>
          <p:cNvPr id="5" name="Rectangle 4"/>
          <p:cNvSpPr/>
          <p:nvPr/>
        </p:nvSpPr>
        <p:spPr>
          <a:xfrm>
            <a:off x="3573016" y="4114991"/>
            <a:ext cx="3429000" cy="3539430"/>
          </a:xfrm>
          <a:prstGeom prst="rect">
            <a:avLst/>
          </a:prstGeom>
        </p:spPr>
        <p:txBody>
          <a:bodyPr>
            <a:spAutoFit/>
          </a:bodyPr>
          <a:lstStyle/>
          <a:p>
            <a:pPr marL="457200" indent="-457200">
              <a:buFont typeface="Arial" panose="020B0604020202020204" pitchFamily="34" charset="0"/>
              <a:buChar char="•"/>
            </a:pPr>
            <a:r>
              <a:rPr lang="en-IE" sz="3200" dirty="0"/>
              <a:t>Art</a:t>
            </a:r>
          </a:p>
          <a:p>
            <a:pPr marL="457200" indent="-457200">
              <a:buFont typeface="Arial" panose="020B0604020202020204" pitchFamily="34" charset="0"/>
              <a:buChar char="•"/>
            </a:pPr>
            <a:r>
              <a:rPr lang="en-IE" sz="3200" dirty="0"/>
              <a:t>Drama</a:t>
            </a:r>
          </a:p>
          <a:p>
            <a:pPr marL="457200" indent="-457200">
              <a:buFont typeface="Arial" panose="020B0604020202020204" pitchFamily="34" charset="0"/>
              <a:buChar char="•"/>
            </a:pPr>
            <a:r>
              <a:rPr lang="en-IE" sz="3200" dirty="0"/>
              <a:t>Music</a:t>
            </a:r>
          </a:p>
          <a:p>
            <a:pPr marL="457200" indent="-457200">
              <a:buFont typeface="Arial" panose="020B0604020202020204" pitchFamily="34" charset="0"/>
              <a:buChar char="•"/>
            </a:pPr>
            <a:r>
              <a:rPr lang="en-IE" sz="3200" dirty="0"/>
              <a:t>SPHE</a:t>
            </a:r>
          </a:p>
          <a:p>
            <a:pPr marL="457200" indent="-457200">
              <a:buFont typeface="Arial" panose="020B0604020202020204" pitchFamily="34" charset="0"/>
              <a:buChar char="•"/>
            </a:pPr>
            <a:r>
              <a:rPr lang="en-IE" sz="3200" dirty="0"/>
              <a:t>PE</a:t>
            </a:r>
          </a:p>
          <a:p>
            <a:pPr marL="457200" indent="-457200">
              <a:buFont typeface="Arial" panose="020B0604020202020204" pitchFamily="34" charset="0"/>
              <a:buChar char="•"/>
            </a:pPr>
            <a:r>
              <a:rPr lang="en-IE" sz="3200" dirty="0"/>
              <a:t>Religion</a:t>
            </a:r>
          </a:p>
          <a:p>
            <a:pPr marL="457200" indent="-457200">
              <a:buFont typeface="Arial" panose="020B0604020202020204" pitchFamily="34" charset="0"/>
              <a:buChar char="•"/>
            </a:pPr>
            <a:r>
              <a:rPr lang="en-IE" sz="3200" dirty="0"/>
              <a:t>*Aistear</a:t>
            </a:r>
          </a:p>
        </p:txBody>
      </p:sp>
    </p:spTree>
    <p:extLst>
      <p:ext uri="{BB962C8B-B14F-4D97-AF65-F5344CB8AC3E}">
        <p14:creationId xmlns:p14="http://schemas.microsoft.com/office/powerpoint/2010/main" val="248378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54" y="2267744"/>
            <a:ext cx="6162492" cy="655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40768" y="3923928"/>
            <a:ext cx="4248472" cy="3416320"/>
          </a:xfrm>
          <a:prstGeom prst="rect">
            <a:avLst/>
          </a:prstGeom>
        </p:spPr>
        <p:txBody>
          <a:bodyPr wrap="square">
            <a:spAutoFit/>
          </a:bodyPr>
          <a:lstStyle/>
          <a:p>
            <a:r>
              <a:rPr lang="en-IE" dirty="0"/>
              <a:t>Aistear is the Irish word for journey. This </a:t>
            </a:r>
          </a:p>
          <a:p>
            <a:r>
              <a:rPr lang="en-IE" dirty="0"/>
              <a:t>is play based learning that allows the children to learn and explore through play! Aistear plays an important role in the Infants curriculum. Aistear usually has a different theme each month </a:t>
            </a:r>
            <a:r>
              <a:rPr lang="en-IE" dirty="0" smtClean="0"/>
              <a:t>(e.g. </a:t>
            </a:r>
            <a:r>
              <a:rPr lang="en-IE" dirty="0"/>
              <a:t>S</a:t>
            </a:r>
            <a:r>
              <a:rPr lang="en-IE" dirty="0" smtClean="0"/>
              <a:t>pace</a:t>
            </a:r>
            <a:r>
              <a:rPr lang="en-IE" dirty="0"/>
              <a:t>) and will be based on what the children are learning in class. It integrates a lot of subjects – English, maths, </a:t>
            </a:r>
          </a:p>
          <a:p>
            <a:r>
              <a:rPr lang="en-IE" dirty="0"/>
              <a:t>art, drama, music etc. </a:t>
            </a:r>
          </a:p>
          <a:p>
            <a:r>
              <a:rPr lang="en-IE" dirty="0"/>
              <a:t>through role play and </a:t>
            </a:r>
          </a:p>
          <a:p>
            <a:r>
              <a:rPr lang="en-IE" dirty="0"/>
              <a:t>Small World games</a:t>
            </a:r>
          </a:p>
        </p:txBody>
      </p:sp>
      <p:sp>
        <p:nvSpPr>
          <p:cNvPr id="4" name="Rectangle 3"/>
          <p:cNvSpPr/>
          <p:nvPr/>
        </p:nvSpPr>
        <p:spPr>
          <a:xfrm>
            <a:off x="3717033" y="611560"/>
            <a:ext cx="2793214" cy="923330"/>
          </a:xfrm>
          <a:prstGeom prst="rect">
            <a:avLst/>
          </a:prstGeom>
        </p:spPr>
        <p:txBody>
          <a:bodyPr wrap="square">
            <a:spAutoFit/>
          </a:bodyPr>
          <a:lstStyle/>
          <a:p>
            <a:pPr algn="ctr"/>
            <a:r>
              <a:rPr lang="en-IE" sz="5400" dirty="0">
                <a:solidFill>
                  <a:schemeClr val="bg1"/>
                </a:solidFill>
                <a:latin typeface="Bradley Hand ITC" panose="03070402050302030203" pitchFamily="66" charset="0"/>
              </a:rPr>
              <a:t>Aistear</a:t>
            </a:r>
          </a:p>
        </p:txBody>
      </p:sp>
    </p:spTree>
    <p:extLst>
      <p:ext uri="{BB962C8B-B14F-4D97-AF65-F5344CB8AC3E}">
        <p14:creationId xmlns:p14="http://schemas.microsoft.com/office/powerpoint/2010/main" val="90256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32656" y="2267744"/>
            <a:ext cx="6264696" cy="6480720"/>
          </a:xfrm>
        </p:spPr>
        <p:txBody>
          <a:bodyPr>
            <a:normAutofit/>
          </a:bodyPr>
          <a:lstStyle/>
          <a:p>
            <a:r>
              <a:rPr lang="en-IE" sz="2000" dirty="0"/>
              <a:t>Junior Infants get a small amount of homework each night. This is usually an activity based on the sound they are learning in class and/ or a maths activity! It will always be something they have covered in class that week. We highly recommend that you read to your child daily and cannot emphasise the importance of this. Informal conversation about the story is a fantastic way to explore how their mind is working.  As time goes on, they will be able to point out letters and sounds that they recognise. In no time at all, they </a:t>
            </a:r>
            <a:r>
              <a:rPr lang="en-IE" sz="2000" dirty="0" smtClean="0"/>
              <a:t>will be </a:t>
            </a:r>
            <a:r>
              <a:rPr lang="en-IE" sz="2000" dirty="0"/>
              <a:t>reading to you!</a:t>
            </a:r>
          </a:p>
          <a:p>
            <a:endParaRPr lang="en-IE" dirty="0"/>
          </a:p>
        </p:txBody>
      </p:sp>
      <p:sp>
        <p:nvSpPr>
          <p:cNvPr id="3" name="Title 2"/>
          <p:cNvSpPr>
            <a:spLocks noGrp="1"/>
          </p:cNvSpPr>
          <p:nvPr>
            <p:ph type="title"/>
          </p:nvPr>
        </p:nvSpPr>
        <p:spPr>
          <a:xfrm>
            <a:off x="188640" y="0"/>
            <a:ext cx="2880320" cy="2123728"/>
          </a:xfrm>
        </p:spPr>
        <p:txBody>
          <a:bodyPr/>
          <a:lstStyle/>
          <a:p>
            <a:pPr algn="ctr"/>
            <a:r>
              <a:rPr lang="en-IE" sz="4000" u="sng" dirty="0">
                <a:latin typeface="Bradley Hand ITC" panose="03070402050302030203" pitchFamily="66" charset="0"/>
              </a:rPr>
              <a:t>Homework</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4784" y="5940152"/>
            <a:ext cx="4032448" cy="256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30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36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IE" dirty="0"/>
              <a:t>Dear Parents,</a:t>
            </a:r>
          </a:p>
          <a:p>
            <a:pPr marL="0" indent="0">
              <a:buNone/>
            </a:pPr>
            <a:r>
              <a:rPr lang="en-IE" dirty="0"/>
              <a:t>I would like to welcome you all to St Mary’s NS, Oldtown. This booklet is intended to give you some information which I hope you find useful over the coming weeks. We look forward to having your child start their educational journey with us this September and can assure you we will support them every step of the way. I look forward to working with you all over the coming years.</a:t>
            </a:r>
          </a:p>
          <a:p>
            <a:pPr marL="0" indent="0">
              <a:buNone/>
            </a:pPr>
            <a:r>
              <a:rPr lang="en-IE" dirty="0"/>
              <a:t>Ms Kirwan</a:t>
            </a:r>
          </a:p>
        </p:txBody>
      </p:sp>
      <p:sp>
        <p:nvSpPr>
          <p:cNvPr id="3" name="Title 2"/>
          <p:cNvSpPr>
            <a:spLocks noGrp="1"/>
          </p:cNvSpPr>
          <p:nvPr>
            <p:ph type="title"/>
          </p:nvPr>
        </p:nvSpPr>
        <p:spPr/>
        <p:txBody>
          <a:bodyPr>
            <a:normAutofit/>
          </a:bodyPr>
          <a:lstStyle/>
          <a:p>
            <a:r>
              <a:rPr lang="en-IE" sz="8000" dirty="0">
                <a:latin typeface="Bradley Hand ITC" panose="03070402050302030203" pitchFamily="66" charset="0"/>
              </a:rPr>
              <a:t>Welcome</a:t>
            </a:r>
          </a:p>
        </p:txBody>
      </p:sp>
    </p:spTree>
    <p:extLst>
      <p:ext uri="{BB962C8B-B14F-4D97-AF65-F5344CB8AC3E}">
        <p14:creationId xmlns:p14="http://schemas.microsoft.com/office/powerpoint/2010/main" val="232635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52" y="395536"/>
            <a:ext cx="5976664" cy="7848302"/>
          </a:xfrm>
          <a:prstGeom prst="rect">
            <a:avLst/>
          </a:prstGeom>
        </p:spPr>
        <p:txBody>
          <a:bodyPr wrap="square">
            <a:spAutoFit/>
          </a:bodyPr>
          <a:lstStyle/>
          <a:p>
            <a:pPr algn="ctr"/>
            <a:r>
              <a:rPr lang="en-IE" sz="4800" dirty="0"/>
              <a:t>                      </a:t>
            </a:r>
            <a:r>
              <a:rPr lang="en-IE" sz="4800" dirty="0">
                <a:solidFill>
                  <a:schemeClr val="bg1"/>
                </a:solidFill>
                <a:latin typeface="Bradley Hand ITC" panose="03070402050302030203" pitchFamily="66" charset="0"/>
              </a:rPr>
              <a:t>UNIFORM</a:t>
            </a:r>
          </a:p>
          <a:p>
            <a:pPr algn="ctr"/>
            <a:endParaRPr lang="en-IE" sz="2400" dirty="0"/>
          </a:p>
          <a:p>
            <a:endParaRPr lang="en-IE" dirty="0"/>
          </a:p>
          <a:p>
            <a:endParaRPr lang="en-IE" dirty="0"/>
          </a:p>
          <a:p>
            <a:r>
              <a:rPr lang="en-IE" dirty="0"/>
              <a:t>Our school uniform consists of a grey pinafore/ grey trousers, a blue shirt and a grey jumper or cardigan. Tights or socks can be worn with the pinafore. </a:t>
            </a:r>
          </a:p>
          <a:p>
            <a:endParaRPr lang="en-IE" dirty="0"/>
          </a:p>
          <a:p>
            <a:r>
              <a:rPr lang="en-IE" dirty="0"/>
              <a:t>Our school tracksuit consists of grey trousers and a grey jumper with a yellow stripe down the side and a yellow polo t-shirt.</a:t>
            </a:r>
          </a:p>
          <a:p>
            <a:endParaRPr lang="en-IE" dirty="0"/>
          </a:p>
          <a:p>
            <a:r>
              <a:rPr lang="en-IE" dirty="0"/>
              <a:t>Children can decide whether to wear the uniform or the school tracksuit on a daily basis. We do not mind, so long as they are in one of them! </a:t>
            </a:r>
            <a:r>
              <a:rPr lang="en-IE" dirty="0" smtClean="0"/>
              <a:t>Most of our children choose to wear the tracksuit every day.</a:t>
            </a:r>
            <a:endParaRPr lang="en-IE" dirty="0"/>
          </a:p>
          <a:p>
            <a:endParaRPr lang="en-IE" dirty="0"/>
          </a:p>
          <a:p>
            <a:r>
              <a:rPr lang="en-IE" dirty="0"/>
              <a:t>Uniforms can be purchased at Pat O’Farrell School Wear, Unit 2, N1 Business Park, Swords or at </a:t>
            </a:r>
            <a:r>
              <a:rPr lang="en-IE" u="sng" dirty="0">
                <a:hlinkClick r:id="rId2"/>
              </a:rPr>
              <a:t>https://www.ofarrellschoolwear.com/</a:t>
            </a:r>
            <a:r>
              <a:rPr lang="en-IE" dirty="0"/>
              <a:t> . </a:t>
            </a:r>
          </a:p>
          <a:p>
            <a:endParaRPr lang="en-IE" dirty="0" smtClean="0"/>
          </a:p>
          <a:p>
            <a:endParaRPr lang="en-IE" dirty="0"/>
          </a:p>
          <a:p>
            <a:r>
              <a:rPr lang="en-IE" dirty="0"/>
              <a:t>**</a:t>
            </a:r>
            <a:r>
              <a:rPr lang="en-IE" dirty="0" smtClean="0"/>
              <a:t>We are completely changing our uniform in September 2024 and it is envisaged that this will happen over a 2 year rolling period. Please keep this in mind when purchasing the uniform this year.</a:t>
            </a:r>
            <a:endParaRPr lang="en-IE" dirty="0"/>
          </a:p>
        </p:txBody>
      </p:sp>
    </p:spTree>
    <p:extLst>
      <p:ext uri="{BB962C8B-B14F-4D97-AF65-F5344CB8AC3E}">
        <p14:creationId xmlns:p14="http://schemas.microsoft.com/office/powerpoint/2010/main" val="77635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096" y="6869070"/>
            <a:ext cx="2539776" cy="224579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1284824"/>
            <a:ext cx="1865627" cy="29507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53" y="6887584"/>
            <a:ext cx="3251175" cy="2208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74" y="4513644"/>
            <a:ext cx="1688901" cy="23739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409" y="1963394"/>
            <a:ext cx="3545153" cy="257269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9428" y="3131840"/>
            <a:ext cx="2983444" cy="327825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7975" y="4746941"/>
            <a:ext cx="1919137" cy="2450161"/>
          </a:xfrm>
          <a:prstGeom prst="rect">
            <a:avLst/>
          </a:prstGeom>
        </p:spPr>
      </p:pic>
    </p:spTree>
    <p:extLst>
      <p:ext uri="{BB962C8B-B14F-4D97-AF65-F5344CB8AC3E}">
        <p14:creationId xmlns:p14="http://schemas.microsoft.com/office/powerpoint/2010/main" val="120495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60648" y="2051720"/>
            <a:ext cx="3096344" cy="6840760"/>
          </a:xfrm>
        </p:spPr>
        <p:txBody>
          <a:bodyPr>
            <a:noAutofit/>
          </a:bodyPr>
          <a:lstStyle/>
          <a:p>
            <a:r>
              <a:rPr lang="en-IE" sz="2200" dirty="0" smtClean="0"/>
              <a:t>From September 2023, schools are supplying all books needed for your child so you do not need to worry about purchasing any.</a:t>
            </a:r>
          </a:p>
          <a:p>
            <a:endParaRPr lang="en-US" sz="2200" dirty="0"/>
          </a:p>
          <a:p>
            <a:r>
              <a:rPr lang="en-US" sz="2200" dirty="0" smtClean="0"/>
              <a:t>We ask that you do purchase a school bag large enough to hold an A</a:t>
            </a:r>
            <a:r>
              <a:rPr lang="en-US" sz="2200" dirty="0"/>
              <a:t>4</a:t>
            </a:r>
            <a:r>
              <a:rPr lang="en-US" sz="2200" dirty="0" smtClean="0"/>
              <a:t> folder, a pencil case containing pencils, a rubber, a </a:t>
            </a:r>
            <a:r>
              <a:rPr lang="en-US" sz="2200" dirty="0" err="1" smtClean="0"/>
              <a:t>parer</a:t>
            </a:r>
            <a:r>
              <a:rPr lang="en-US" sz="2200" dirty="0" smtClean="0"/>
              <a:t> and </a:t>
            </a:r>
            <a:r>
              <a:rPr lang="en-US" sz="2200" dirty="0" err="1" smtClean="0"/>
              <a:t>colouring</a:t>
            </a:r>
            <a:r>
              <a:rPr lang="en-US" sz="2200" dirty="0" smtClean="0"/>
              <a:t> pencils (please ensure everything is labelled), a lunch box and a water bottle.</a:t>
            </a:r>
            <a:endParaRPr lang="en-IE" sz="2200" dirty="0"/>
          </a:p>
        </p:txBody>
      </p:sp>
      <p:sp>
        <p:nvSpPr>
          <p:cNvPr id="3" name="Title 2"/>
          <p:cNvSpPr>
            <a:spLocks noGrp="1"/>
          </p:cNvSpPr>
          <p:nvPr>
            <p:ph type="title"/>
          </p:nvPr>
        </p:nvSpPr>
        <p:spPr>
          <a:xfrm>
            <a:off x="3717032" y="-396552"/>
            <a:ext cx="2514600" cy="1670304"/>
          </a:xfrm>
        </p:spPr>
        <p:txBody>
          <a:bodyPr/>
          <a:lstStyle/>
          <a:p>
            <a:pPr algn="ctr"/>
            <a:r>
              <a:rPr lang="en-IE" sz="4000" b="1" dirty="0" smtClean="0">
                <a:solidFill>
                  <a:schemeClr val="bg1"/>
                </a:solidFill>
                <a:latin typeface="Bradley Hand ITC" panose="03070402050302030203" pitchFamily="66" charset="0"/>
              </a:rPr>
              <a:t>To Buy</a:t>
            </a:r>
            <a:endParaRPr lang="en-IE" sz="4000" b="1" dirty="0">
              <a:solidFill>
                <a:schemeClr val="bg1"/>
              </a:solidFill>
              <a:latin typeface="Bradley Hand ITC" panose="03070402050302030203" pitchFamily="66"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01008" y="2843808"/>
            <a:ext cx="292735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0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Bradley Hand ITC" panose="03070402050302030203" pitchFamily="66" charset="0"/>
              </a:rPr>
              <a:t>School Services</a:t>
            </a:r>
          </a:p>
        </p:txBody>
      </p:sp>
      <p:sp>
        <p:nvSpPr>
          <p:cNvPr id="3" name="Content Placeholder 2"/>
          <p:cNvSpPr>
            <a:spLocks noGrp="1"/>
          </p:cNvSpPr>
          <p:nvPr>
            <p:ph sz="quarter" idx="13"/>
          </p:nvPr>
        </p:nvSpPr>
        <p:spPr>
          <a:xfrm>
            <a:off x="476672" y="2915816"/>
            <a:ext cx="2866644" cy="6048672"/>
          </a:xfrm>
        </p:spPr>
        <p:txBody>
          <a:bodyPr>
            <a:normAutofit fontScale="77500" lnSpcReduction="20000"/>
          </a:bodyPr>
          <a:lstStyle/>
          <a:p>
            <a:pPr marL="0" indent="0">
              <a:buNone/>
            </a:pPr>
            <a:r>
              <a:rPr lang="en-IE" sz="3100" dirty="0"/>
              <a:t>We ask all families to please pay the school service charge at the beginning of each school </a:t>
            </a:r>
            <a:r>
              <a:rPr lang="en-IE" sz="3100" dirty="0" smtClean="0"/>
              <a:t>year if possible. </a:t>
            </a:r>
            <a:r>
              <a:rPr lang="en-IE" sz="3100" dirty="0"/>
              <a:t>The cost of school services for children in Junior Infants is </a:t>
            </a:r>
            <a:r>
              <a:rPr lang="en-IE" sz="3100" b="1" dirty="0"/>
              <a:t>€75 </a:t>
            </a:r>
            <a:r>
              <a:rPr lang="en-IE" sz="3100" dirty="0"/>
              <a:t>which includes school insurance through Allianz. School Insurance covers the children 24 hours a day, 7 days a week. </a:t>
            </a:r>
            <a:r>
              <a:rPr lang="en-IE" sz="3100" dirty="0" smtClean="0"/>
              <a:t>The school service money goes towards the following:</a:t>
            </a:r>
            <a:endParaRPr lang="en-IE" sz="3100" dirty="0"/>
          </a:p>
          <a:p>
            <a:endParaRPr lang="en-IE" dirty="0"/>
          </a:p>
        </p:txBody>
      </p:sp>
      <p:sp>
        <p:nvSpPr>
          <p:cNvPr id="4" name="Content Placeholder 3"/>
          <p:cNvSpPr>
            <a:spLocks noGrp="1"/>
          </p:cNvSpPr>
          <p:nvPr>
            <p:ph sz="quarter" idx="14"/>
          </p:nvPr>
        </p:nvSpPr>
        <p:spPr/>
        <p:txBody>
          <a:bodyPr>
            <a:normAutofit lnSpcReduction="10000"/>
          </a:bodyPr>
          <a:lstStyle/>
          <a:p>
            <a:pPr lvl="0"/>
            <a:r>
              <a:rPr lang="en-IE" dirty="0" smtClean="0"/>
              <a:t>Insurance</a:t>
            </a:r>
            <a:endParaRPr lang="en-IE" dirty="0"/>
          </a:p>
          <a:p>
            <a:pPr lvl="0"/>
            <a:r>
              <a:rPr lang="en-IE" dirty="0" smtClean="0"/>
              <a:t>Photocopying</a:t>
            </a:r>
            <a:endParaRPr lang="en-IE" dirty="0"/>
          </a:p>
          <a:p>
            <a:pPr lvl="0"/>
            <a:r>
              <a:rPr lang="en-IE" dirty="0"/>
              <a:t>Art and Craft </a:t>
            </a:r>
            <a:r>
              <a:rPr lang="en-IE" dirty="0" smtClean="0"/>
              <a:t>materials</a:t>
            </a:r>
            <a:endParaRPr lang="en-IE" dirty="0"/>
          </a:p>
          <a:p>
            <a:pPr lvl="0"/>
            <a:r>
              <a:rPr lang="en-IE" dirty="0" smtClean="0"/>
              <a:t>Spare pencils, </a:t>
            </a:r>
            <a:r>
              <a:rPr lang="en-IE" dirty="0" err="1" smtClean="0"/>
              <a:t>parers</a:t>
            </a:r>
            <a:r>
              <a:rPr lang="en-IE" dirty="0" smtClean="0"/>
              <a:t> </a:t>
            </a:r>
            <a:r>
              <a:rPr lang="en-IE" dirty="0" err="1" smtClean="0"/>
              <a:t>etc</a:t>
            </a:r>
            <a:endParaRPr lang="en-IE" dirty="0"/>
          </a:p>
          <a:p>
            <a:pPr lvl="0"/>
            <a:r>
              <a:rPr lang="en-IE" dirty="0" smtClean="0"/>
              <a:t>Folders</a:t>
            </a:r>
          </a:p>
          <a:p>
            <a:pPr lvl="0"/>
            <a:r>
              <a:rPr lang="en-IE" dirty="0" smtClean="0"/>
              <a:t>Scrapbooks</a:t>
            </a:r>
          </a:p>
          <a:p>
            <a:pPr lvl="0"/>
            <a:r>
              <a:rPr lang="en-US" dirty="0" smtClean="0"/>
              <a:t>Digital resources</a:t>
            </a:r>
            <a:endParaRPr lang="en-IE" dirty="0" smtClean="0"/>
          </a:p>
          <a:p>
            <a:pPr lvl="0"/>
            <a:r>
              <a:rPr lang="en-US" dirty="0" smtClean="0"/>
              <a:t>Extra curricular activities</a:t>
            </a:r>
          </a:p>
        </p:txBody>
      </p:sp>
    </p:spTree>
    <p:extLst>
      <p:ext uri="{BB962C8B-B14F-4D97-AF65-F5344CB8AC3E}">
        <p14:creationId xmlns:p14="http://schemas.microsoft.com/office/powerpoint/2010/main" val="83265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2656" y="3563888"/>
            <a:ext cx="6165677" cy="4893143"/>
          </a:xfrm>
        </p:spPr>
        <p:txBody>
          <a:bodyPr>
            <a:normAutofit/>
          </a:bodyPr>
          <a:lstStyle/>
          <a:p>
            <a:pPr marL="0" indent="0" algn="ctr">
              <a:buNone/>
            </a:pPr>
            <a:r>
              <a:rPr lang="en-IE" dirty="0" smtClean="0"/>
              <a:t>We have </a:t>
            </a:r>
            <a:r>
              <a:rPr lang="en-IE" dirty="0"/>
              <a:t>a very active Parent’s Association here in St Mary’s. </a:t>
            </a:r>
            <a:r>
              <a:rPr lang="en-IE" dirty="0" smtClean="0"/>
              <a:t>The </a:t>
            </a:r>
            <a:r>
              <a:rPr lang="en-IE" dirty="0"/>
              <a:t>Parent’s Association run fantastic fundraising events throughout the year to raise money for the school. ALL of this money goes towards the children. </a:t>
            </a:r>
            <a:r>
              <a:rPr lang="en-IE" dirty="0" smtClean="0"/>
              <a:t>Last year, the whole school attended swimming lessons which was mostly subsidised by the funds raised by the PA. If </a:t>
            </a:r>
            <a:r>
              <a:rPr lang="en-IE" dirty="0"/>
              <a:t>you would like to find out more about the Parent’s Association, or are looking to be involved, please contact Teresa in the office and she will put you in touch with the </a:t>
            </a:r>
            <a:r>
              <a:rPr lang="en-IE" dirty="0" smtClean="0"/>
              <a:t>current chairperson, Sandra Keely. </a:t>
            </a:r>
            <a:endParaRPr lang="en-IE" dirty="0"/>
          </a:p>
          <a:p>
            <a:pPr marL="0" indent="0">
              <a:buNone/>
            </a:pPr>
            <a:endParaRPr lang="en-IE" dirty="0"/>
          </a:p>
        </p:txBody>
      </p:sp>
      <p:sp>
        <p:nvSpPr>
          <p:cNvPr id="3" name="Title 2"/>
          <p:cNvSpPr>
            <a:spLocks noGrp="1"/>
          </p:cNvSpPr>
          <p:nvPr>
            <p:ph type="title"/>
          </p:nvPr>
        </p:nvSpPr>
        <p:spPr/>
        <p:txBody>
          <a:bodyPr/>
          <a:lstStyle/>
          <a:p>
            <a:endParaRPr lang="en-I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67544"/>
            <a:ext cx="6192687"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67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17" y="451556"/>
            <a:ext cx="2859484" cy="1024100"/>
          </a:xfrm>
        </p:spPr>
        <p:txBody>
          <a:bodyPr>
            <a:normAutofit/>
          </a:bodyPr>
          <a:lstStyle/>
          <a:p>
            <a:pPr algn="ctr"/>
            <a:r>
              <a:rPr lang="en-IE" sz="4400" b="1" u="sng" dirty="0">
                <a:latin typeface="Bradley Hand ITC" panose="03070402050302030203" pitchFamily="66" charset="0"/>
              </a:rPr>
              <a:t>Office</a:t>
            </a:r>
          </a:p>
        </p:txBody>
      </p:sp>
      <p:sp>
        <p:nvSpPr>
          <p:cNvPr id="3" name="Text Placeholder 2"/>
          <p:cNvSpPr>
            <a:spLocks noGrp="1"/>
          </p:cNvSpPr>
          <p:nvPr>
            <p:ph type="body" sz="half" idx="2"/>
          </p:nvPr>
        </p:nvSpPr>
        <p:spPr>
          <a:xfrm>
            <a:off x="3645024" y="1835696"/>
            <a:ext cx="2863850" cy="4968552"/>
          </a:xfrm>
        </p:spPr>
        <p:txBody>
          <a:bodyPr>
            <a:normAutofit fontScale="92500" lnSpcReduction="20000"/>
          </a:bodyPr>
          <a:lstStyle/>
          <a:p>
            <a:pPr algn="ctr"/>
            <a:r>
              <a:rPr lang="en-IE" dirty="0"/>
              <a:t> </a:t>
            </a:r>
          </a:p>
          <a:p>
            <a:pPr algn="ctr"/>
            <a:r>
              <a:rPr lang="en-IE" sz="2400" dirty="0"/>
              <a:t>Teresa Smith is our much loved secretary! She can be found in the office on Mondays</a:t>
            </a:r>
            <a:r>
              <a:rPr lang="en-IE" sz="2400" dirty="0" smtClean="0"/>
              <a:t>, </a:t>
            </a:r>
            <a:r>
              <a:rPr lang="en-IE" sz="2400" dirty="0"/>
              <a:t>Thursdays and Fridays from 8:30 – 12:30. </a:t>
            </a:r>
            <a:r>
              <a:rPr lang="en-IE" sz="2400" dirty="0" smtClean="0"/>
              <a:t>(She can be found on the golf course outside of these times). If </a:t>
            </a:r>
            <a:r>
              <a:rPr lang="en-IE" sz="2400" dirty="0"/>
              <a:t>you are ringing outside of these times, please leave a message on the answering machine and someone will get back to you as soon as they can. </a:t>
            </a:r>
          </a:p>
          <a:p>
            <a:pPr algn="ctr"/>
            <a:endParaRPr lang="en-IE"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408" r="17408"/>
          <a:stretch>
            <a:fillRect/>
          </a:stretch>
        </p:blipFill>
        <p:spPr>
          <a:xfrm>
            <a:off x="336651" y="1828800"/>
            <a:ext cx="3452389" cy="5035964"/>
          </a:xfrm>
        </p:spPr>
      </p:pic>
    </p:spTree>
    <p:extLst>
      <p:ext uri="{BB962C8B-B14F-4D97-AF65-F5344CB8AC3E}">
        <p14:creationId xmlns:p14="http://schemas.microsoft.com/office/powerpoint/2010/main" val="1535937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216</TotalTime>
  <Words>883</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Bradley Hand ITC</vt:lpstr>
      <vt:lpstr>Candara</vt:lpstr>
      <vt:lpstr>Symbol</vt:lpstr>
      <vt:lpstr>Waveform</vt:lpstr>
      <vt:lpstr>St Mary’s NS, Oldtown</vt:lpstr>
      <vt:lpstr>PowerPoint Presentation</vt:lpstr>
      <vt:lpstr>Welcome</vt:lpstr>
      <vt:lpstr>PowerPoint Presentation</vt:lpstr>
      <vt:lpstr>PowerPoint Presentation</vt:lpstr>
      <vt:lpstr>To Buy</vt:lpstr>
      <vt:lpstr>School Services</vt:lpstr>
      <vt:lpstr>PowerPoint Presentation</vt:lpstr>
      <vt:lpstr>Office</vt:lpstr>
      <vt:lpstr>Contact and Communication</vt:lpstr>
      <vt:lpstr>A Day in the Life of a Junior Infant                                   Ms Comer</vt:lpstr>
      <vt:lpstr>PowerPoint Presentation</vt:lpstr>
      <vt:lpstr>Subjects</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NS, Oldtown</dc:title>
  <dc:creator>Teresa Smith</dc:creator>
  <cp:lastModifiedBy>Jane Kirwan</cp:lastModifiedBy>
  <cp:revision>22</cp:revision>
  <cp:lastPrinted>2021-03-24T16:29:07Z</cp:lastPrinted>
  <dcterms:created xsi:type="dcterms:W3CDTF">2021-03-24T14:41:09Z</dcterms:created>
  <dcterms:modified xsi:type="dcterms:W3CDTF">2023-04-18T13:36:34Z</dcterms:modified>
</cp:coreProperties>
</file>